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6"/>
  </p:notesMasterIdLst>
  <p:handoutMasterIdLst>
    <p:handoutMasterId r:id="rId7"/>
  </p:handoutMasterIdLst>
  <p:sldIdLst>
    <p:sldId id="257" r:id="rId2"/>
    <p:sldId id="282" r:id="rId3"/>
    <p:sldId id="291" r:id="rId4"/>
    <p:sldId id="278" r:id="rId5"/>
  </p:sldIdLst>
  <p:sldSz cx="12192000" cy="6858000"/>
  <p:notesSz cx="6858000" cy="9144000"/>
  <p:embeddedFontLst>
    <p:embeddedFont>
      <p:font typeface="Acumin Pro" panose="020B0504020202020204" pitchFamily="34" charset="77"/>
      <p:regular r:id="rId8"/>
      <p:bold r:id="rId9"/>
      <p:italic r:id="rId10"/>
      <p:boldItalic r:id="rId11"/>
    </p:embeddedFont>
    <p:embeddedFont>
      <p:font typeface="Acumin Pro ExtraCondensed" panose="020B0508020202020204" pitchFamily="34" charset="77"/>
      <p:regular r:id="rId12"/>
      <p:bold r:id="rId13"/>
      <p:italic r:id="rId14"/>
      <p:boldItalic r:id="rId15"/>
    </p:embeddedFont>
    <p:embeddedFont>
      <p:font typeface="Acumin Pro ExtraCondensed Smbd" panose="020B0708020202020204" pitchFamily="34" charset="77"/>
      <p:regular r:id="rId16"/>
      <p:bold r:id="rId17"/>
      <p:italic r:id="rId18"/>
      <p:boldItalic r:id="rId19"/>
    </p:embeddedFont>
    <p:embeddedFont>
      <p:font typeface="Acumin Pro Medium" panose="020B0604020202020204" pitchFamily="34" charset="77"/>
      <p:regular r:id="rId20"/>
      <p:bold r:id="rId21"/>
      <p:italic r:id="rId22"/>
      <p:boldItalic r:id="rId23"/>
    </p:embeddedFont>
    <p:embeddedFont>
      <p:font typeface="Acumin Pro Semibold" panose="020B0704020202020204" pitchFamily="34" charset="77"/>
      <p:regular r:id="rId24"/>
      <p:bold r:id="rId25"/>
      <p:italic r:id="rId26"/>
      <p:boldItalic r:id="rId27"/>
    </p:embeddedFont>
    <p:embeddedFont>
      <p:font typeface="Acumin Pro SemiCondensed" panose="020B0506020202020204" pitchFamily="34" charset="77"/>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United Sans Cd Md" pitchFamily="2" charset="77"/>
      <p:regular r:id="rId36"/>
    </p:embeddedFont>
    <p:embeddedFont>
      <p:font typeface="United Sans Reg Medium" pitchFamily="2" charset="77"/>
      <p:regular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35"/>
    <p:restoredTop sz="85238"/>
  </p:normalViewPr>
  <p:slideViewPr>
    <p:cSldViewPr snapToGrid="0" snapToObjects="1">
      <p:cViewPr varScale="1">
        <p:scale>
          <a:sx n="70" d="100"/>
          <a:sy n="70" d="100"/>
        </p:scale>
        <p:origin x="184" y="10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169" d="100"/>
          <a:sy n="169" d="100"/>
        </p:scale>
        <p:origin x="403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font" Target="fonts/font19.fntdata"/><Relationship Id="rId39" Type="http://schemas.openxmlformats.org/officeDocument/2006/relationships/viewProps" Target="viewProps.xml"/><Relationship Id="rId21" Type="http://schemas.openxmlformats.org/officeDocument/2006/relationships/font" Target="fonts/font14.fntdata"/><Relationship Id="rId34" Type="http://schemas.openxmlformats.org/officeDocument/2006/relationships/font" Target="fonts/font27.fntdata"/><Relationship Id="rId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29" Type="http://schemas.openxmlformats.org/officeDocument/2006/relationships/font" Target="fonts/font2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4.fntdata"/><Relationship Id="rId24" Type="http://schemas.openxmlformats.org/officeDocument/2006/relationships/font" Target="fonts/font17.fntdata"/><Relationship Id="rId32" Type="http://schemas.openxmlformats.org/officeDocument/2006/relationships/font" Target="fonts/font25.fntdata"/><Relationship Id="rId37" Type="http://schemas.openxmlformats.org/officeDocument/2006/relationships/font" Target="fonts/font3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font" Target="fonts/font16.fntdata"/><Relationship Id="rId28" Type="http://schemas.openxmlformats.org/officeDocument/2006/relationships/font" Target="fonts/font21.fntdata"/><Relationship Id="rId36" Type="http://schemas.openxmlformats.org/officeDocument/2006/relationships/font" Target="fonts/font29.fntdata"/><Relationship Id="rId10" Type="http://schemas.openxmlformats.org/officeDocument/2006/relationships/font" Target="fonts/font3.fntdata"/><Relationship Id="rId19" Type="http://schemas.openxmlformats.org/officeDocument/2006/relationships/font" Target="fonts/font12.fntdata"/><Relationship Id="rId31"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font" Target="fonts/font20.fntdata"/><Relationship Id="rId30" Type="http://schemas.openxmlformats.org/officeDocument/2006/relationships/font" Target="fonts/font23.fntdata"/><Relationship Id="rId35" Type="http://schemas.openxmlformats.org/officeDocument/2006/relationships/font" Target="fonts/font28.fntdata"/><Relationship Id="rId8"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font" Target="fonts/font18.fntdata"/><Relationship Id="rId33" Type="http://schemas.openxmlformats.org/officeDocument/2006/relationships/font" Target="fonts/font26.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14E82-ADCD-FD47-BF65-1CB77688E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D77275F-47EE-5D41-9AD1-87DB20B6D6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A56EDA-A6C4-4448-81DB-D569FC06E2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9A5776-8919-4545-841A-B3D7B8C234F7}" type="slidenum">
              <a:rPr lang="en-US" smtClean="0"/>
              <a:t>‹#›</a:t>
            </a:fld>
            <a:endParaRPr lang="en-US"/>
          </a:p>
        </p:txBody>
      </p:sp>
      <p:sp>
        <p:nvSpPr>
          <p:cNvPr id="6" name="Date Placeholder 5">
            <a:extLst>
              <a:ext uri="{FF2B5EF4-FFF2-40B4-BE49-F238E27FC236}">
                <a16:creationId xmlns:a16="http://schemas.microsoft.com/office/drawing/2014/main" id="{0C9F3C12-DCB7-CE45-91CF-EA40F829F7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D61072-73DA-A04B-8A41-67DE4C728D5B}" type="datetimeFigureOut">
              <a:rPr lang="en-US" smtClean="0"/>
              <a:t>1/15/21</a:t>
            </a:fld>
            <a:endParaRPr lang="en-US"/>
          </a:p>
        </p:txBody>
      </p:sp>
    </p:spTree>
    <p:extLst>
      <p:ext uri="{BB962C8B-B14F-4D97-AF65-F5344CB8AC3E}">
        <p14:creationId xmlns:p14="http://schemas.microsoft.com/office/powerpoint/2010/main" val="3823383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65683-8446-064B-AD30-47BA72480F7C}" type="datetimeFigureOut">
              <a:rPr lang="en-US" smtClean="0"/>
              <a:t>1/15/21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63BD6-9A76-3E42-9DF3-1D28BC75B5C8}" type="slidenum">
              <a:rPr lang="en-US" smtClean="0"/>
              <a:t>‹#›</a:t>
            </a:fld>
            <a:endParaRPr lang="en-US"/>
          </a:p>
        </p:txBody>
      </p:sp>
    </p:spTree>
    <p:extLst>
      <p:ext uri="{BB962C8B-B14F-4D97-AF65-F5344CB8AC3E}">
        <p14:creationId xmlns:p14="http://schemas.microsoft.com/office/powerpoint/2010/main" val="257067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1</a:t>
            </a:fld>
            <a:endParaRPr lang="en-US"/>
          </a:p>
        </p:txBody>
      </p:sp>
    </p:spTree>
    <p:extLst>
      <p:ext uri="{BB962C8B-B14F-4D97-AF65-F5344CB8AC3E}">
        <p14:creationId xmlns:p14="http://schemas.microsoft.com/office/powerpoint/2010/main" val="3785089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2</a:t>
            </a:fld>
            <a:endParaRPr lang="en-US"/>
          </a:p>
        </p:txBody>
      </p:sp>
    </p:spTree>
    <p:extLst>
      <p:ext uri="{BB962C8B-B14F-4D97-AF65-F5344CB8AC3E}">
        <p14:creationId xmlns:p14="http://schemas.microsoft.com/office/powerpoint/2010/main" val="1772553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50 trials for different optimization methods. Trajectories in the left two plots show rewards of one trial at different iterations. Trajectory in the right plot represents the mean of top five rewards of each algorithm, while the shade represents derivation. </a:t>
            </a:r>
          </a:p>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3</a:t>
            </a:fld>
            <a:endParaRPr lang="en-US"/>
          </a:p>
        </p:txBody>
      </p:sp>
    </p:spTree>
    <p:extLst>
      <p:ext uri="{BB962C8B-B14F-4D97-AF65-F5344CB8AC3E}">
        <p14:creationId xmlns:p14="http://schemas.microsoft.com/office/powerpoint/2010/main" val="3124158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4</a:t>
            </a:fld>
            <a:endParaRPr lang="en-US"/>
          </a:p>
        </p:txBody>
      </p:sp>
    </p:spTree>
    <p:extLst>
      <p:ext uri="{BB962C8B-B14F-4D97-AF65-F5344CB8AC3E}">
        <p14:creationId xmlns:p14="http://schemas.microsoft.com/office/powerpoint/2010/main" val="22463648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943100" y="1877220"/>
            <a:ext cx="6844439" cy="1661993"/>
          </a:xfrm>
          <a:prstGeom prst="rect">
            <a:avLst/>
          </a:prstGeom>
          <a:noFill/>
        </p:spPr>
        <p:txBody>
          <a:bodyPr wrap="square" lIns="0" tIns="0" rIns="0" bIns="0" rtlCol="0">
            <a:spAutoFit/>
          </a:bodyPr>
          <a:lstStyle/>
          <a:p>
            <a:r>
              <a:rPr lang="en-US" sz="1800" dirty="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endParaRPr lang="en-US" sz="1800" dirty="0">
              <a:solidFill>
                <a:schemeClr val="bg1"/>
              </a:solidFill>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943100" y="3846218"/>
            <a:ext cx="7225680"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dirty="0">
                <a:solidFill>
                  <a:schemeClr val="accent1"/>
                </a:solidFill>
              </a:rPr>
              <a:t>https://</a:t>
            </a:r>
            <a:r>
              <a:rPr lang="en-US" dirty="0" err="1">
                <a:solidFill>
                  <a:schemeClr val="accent1"/>
                </a:solidFill>
              </a:rPr>
              <a:t>support.office.com</a:t>
            </a:r>
            <a:r>
              <a:rPr lang="en-US" dirty="0">
                <a:solidFill>
                  <a:schemeClr val="accent1"/>
                </a:solidFill>
              </a:rPr>
              <a:t>/</a:t>
            </a:r>
            <a:r>
              <a:rPr lang="en-US" dirty="0" err="1">
                <a:solidFill>
                  <a:schemeClr val="accent1"/>
                </a:solidFill>
              </a:rPr>
              <a:t>en</a:t>
            </a:r>
            <a:r>
              <a:rPr lang="en-US" dirty="0">
                <a:solidFill>
                  <a:schemeClr val="accent1"/>
                </a:solidFill>
              </a:rPr>
              <a:t>-us/article/Make-your-PowerPoint-presentations-accessible-6f7772b2-2f33-4bd2-8ca7-dae3b2b3ef25</a:t>
            </a:r>
          </a:p>
        </p:txBody>
      </p:sp>
      <p:pic>
        <p:nvPicPr>
          <p:cNvPr id="17" name="Purdue Logo" descr="Purdue Logo">
            <a:extLst>
              <a:ext uri="{FF2B5EF4-FFF2-40B4-BE49-F238E27FC236}">
                <a16:creationId xmlns:a16="http://schemas.microsoft.com/office/drawing/2014/main" id="{7A4725A0-D647-994A-977C-93D29415CC27}"/>
              </a:ext>
            </a:extLst>
          </p:cNvPr>
          <p:cNvPicPr>
            <a:picLocks noChangeAspect="1"/>
          </p:cNvPicPr>
          <p:nvPr userDrawn="1"/>
        </p:nvPicPr>
        <p:blipFill>
          <a:blip r:embed="rId2"/>
          <a:stretch>
            <a:fillRect/>
          </a:stretch>
        </p:blipFill>
        <p:spPr>
          <a:xfrm>
            <a:off x="1020306" y="5972250"/>
            <a:ext cx="2463665" cy="440990"/>
          </a:xfrm>
          <a:prstGeom prst="rect">
            <a:avLst/>
          </a:prstGeom>
        </p:spPr>
      </p:pic>
      <p:pic>
        <p:nvPicPr>
          <p:cNvPr id="20" name="Gold Triangle">
            <a:extLst>
              <a:ext uri="{FF2B5EF4-FFF2-40B4-BE49-F238E27FC236}">
                <a16:creationId xmlns:a16="http://schemas.microsoft.com/office/drawing/2014/main" id="{8FB3CDDA-E495-3748-8358-7ED0109F464A}"/>
              </a:ext>
            </a:extLst>
          </p:cNvPr>
          <p:cNvPicPr>
            <a:picLocks noChangeAspect="1"/>
          </p:cNvPicPr>
          <p:nvPr userDrawn="1"/>
        </p:nvPicPr>
        <p:blipFill>
          <a:blip r:embed="rId3"/>
          <a:stretch>
            <a:fillRect/>
          </a:stretch>
        </p:blipFill>
        <p:spPr>
          <a:xfrm>
            <a:off x="9956800" y="0"/>
            <a:ext cx="22352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5" y="6202177"/>
            <a:ext cx="1142268" cy="323968"/>
          </a:xfrm>
        </p:spPr>
        <p:txBody>
          <a:bodyPr/>
          <a:lstStyle>
            <a:lvl1pPr>
              <a:defRPr>
                <a:solidFill>
                  <a:schemeClr val="accent4">
                    <a:alpha val="70000"/>
                  </a:schemeClr>
                </a:solidFill>
              </a:defRPr>
            </a:lvl1pPr>
          </a:lstStyle>
          <a:p>
            <a:r>
              <a:rPr lang="en-US"/>
              <a:t>MA598 11/19/2020</a:t>
            </a:r>
            <a:endParaRPr lang="en-US" dirty="0"/>
          </a:p>
        </p:txBody>
      </p:sp>
      <p:cxnSp>
        <p:nvCxnSpPr>
          <p:cNvPr id="22" name="Line">
            <a:extLst>
              <a:ext uri="{FF2B5EF4-FFF2-40B4-BE49-F238E27FC236}">
                <a16:creationId xmlns:a16="http://schemas.microsoft.com/office/drawing/2014/main" id="{6E05FCF8-5823-9D4D-B7F3-412E5BDD4E01}"/>
              </a:ext>
            </a:extLst>
          </p:cNvPr>
          <p:cNvCxnSpPr>
            <a:cxnSpLocks/>
          </p:cNvCxnSpPr>
          <p:nvPr userDrawn="1"/>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12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43100" y="1626244"/>
            <a:ext cx="7911945"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1950624" y="3990085"/>
            <a:ext cx="7096269"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pic>
        <p:nvPicPr>
          <p:cNvPr id="11" name="Black Triangle">
            <a:extLst>
              <a:ext uri="{FF2B5EF4-FFF2-40B4-BE49-F238E27FC236}">
                <a16:creationId xmlns:a16="http://schemas.microsoft.com/office/drawing/2014/main" id="{89E231D1-E6F4-D744-B354-255815F71933}"/>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7" name="Date"/>
          <p:cNvSpPr>
            <a:spLocks noGrp="1"/>
          </p:cNvSpPr>
          <p:nvPr>
            <p:ph type="dt" sz="half" idx="10"/>
          </p:nvPr>
        </p:nvSpPr>
        <p:spPr/>
        <p:txBody>
          <a:bodyPr/>
          <a:lstStyle>
            <a:lvl1pPr>
              <a:defRPr>
                <a:solidFill>
                  <a:schemeClr val="accent4">
                    <a:alpha val="70000"/>
                  </a:schemeClr>
                </a:solidFill>
              </a:defRPr>
            </a:lvl1pPr>
          </a:lstStyle>
          <a:p>
            <a:r>
              <a:rPr lang="en-US"/>
              <a:t>MA598 11/19/2020</a:t>
            </a:r>
            <a:endParaRPr lang="en-US" dirty="0"/>
          </a:p>
        </p:txBody>
      </p:sp>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12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3554"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043553" y="1345167"/>
            <a:ext cx="7321993"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950849" y="1962540"/>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10136783" y="6202177"/>
            <a:ext cx="103776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r>
              <a:rPr lang="en-US"/>
              <a:t>MA598 11/19/2020</a:t>
            </a:r>
            <a:endParaRPr lang="en-US" dirty="0"/>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11206124"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043553"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043553" y="1345166"/>
            <a:ext cx="7288495"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943100" y="1917389"/>
            <a:ext cx="4591332"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803762" y="1920876"/>
            <a:ext cx="483790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10049694" y="6202177"/>
            <a:ext cx="1124849"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r>
              <a:rPr lang="en-US"/>
              <a:t>MA598 11/19/2020</a:t>
            </a:r>
            <a:endParaRPr lang="en-US" dirty="0"/>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11213873"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1035804" y="304800"/>
            <a:ext cx="3838891" cy="1004121"/>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dirty="0"/>
              <a:t>Brief photo caption. Place in top left or right corner. </a:t>
            </a:r>
            <a:r>
              <a:rPr lang="en-US" dirty="0" err="1"/>
              <a:t>Acumin</a:t>
            </a:r>
            <a:r>
              <a:rPr lang="en-US" dirty="0"/>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9821333" y="0"/>
            <a:ext cx="2370667"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6" y="6202177"/>
            <a:ext cx="1142267" cy="323968"/>
          </a:xfrm>
        </p:spPr>
        <p:txBody>
          <a:bodyPr/>
          <a:lstStyle>
            <a:lvl1pPr>
              <a:defRPr>
                <a:solidFill>
                  <a:schemeClr val="accent4">
                    <a:alpha val="70000"/>
                  </a:schemeClr>
                </a:solidFill>
              </a:defRPr>
            </a:lvl1pPr>
          </a:lstStyle>
          <a:p>
            <a:r>
              <a:rPr lang="en-US"/>
              <a:t>MA598 11/19/2020</a:t>
            </a:r>
            <a:endParaRPr lang="en-US" dirty="0"/>
          </a:p>
        </p:txBody>
      </p:sp>
      <p:cxnSp>
        <p:nvCxnSpPr>
          <p:cNvPr id="22" name="Line 3">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64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893545" y="1466567"/>
            <a:ext cx="6419331"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eg Medium" pitchFamily="2" charset="77"/>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9821333" y="0"/>
            <a:ext cx="2370667"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10154195" y="6202177"/>
            <a:ext cx="1020348" cy="323968"/>
          </a:xfrm>
        </p:spPr>
        <p:txBody>
          <a:bodyPr/>
          <a:lstStyle>
            <a:lvl1pPr>
              <a:defRPr>
                <a:solidFill>
                  <a:schemeClr val="accent4">
                    <a:alpha val="70000"/>
                  </a:schemeClr>
                </a:solidFill>
              </a:defRPr>
            </a:lvl1pPr>
          </a:lstStyle>
          <a:p>
            <a:r>
              <a:rPr lang="en-US"/>
              <a:t>MA598 11/19/2020</a:t>
            </a:r>
            <a:endParaRPr lang="en-US" dirty="0"/>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35351" y="1557666"/>
            <a:ext cx="7334529"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959575" y="2578488"/>
            <a:ext cx="6487002" cy="1024867"/>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pic>
        <p:nvPicPr>
          <p:cNvPr id="11" name="Black Triangle">
            <a:extLst>
              <a:ext uri="{FF2B5EF4-FFF2-40B4-BE49-F238E27FC236}">
                <a16:creationId xmlns:a16="http://schemas.microsoft.com/office/drawing/2014/main" id="{904FC13A-FC75-1849-92C4-9C25AD10CCBD}"/>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10084526" y="6202177"/>
            <a:ext cx="1090017" cy="323968"/>
          </a:xfrm>
        </p:spPr>
        <p:txBody>
          <a:bodyPr/>
          <a:lstStyle>
            <a:lvl1pPr>
              <a:defRPr>
                <a:solidFill>
                  <a:schemeClr val="accent4">
                    <a:alpha val="70000"/>
                  </a:schemeClr>
                </a:solidFill>
              </a:defRPr>
            </a:lvl1pPr>
          </a:lstStyle>
          <a:p>
            <a:r>
              <a:rPr lang="en-US"/>
              <a:t>MA598 11/19/2020</a:t>
            </a:r>
            <a:endParaRPr lang="en-US" dirty="0"/>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guide id="8" pos="12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154195" y="6202177"/>
            <a:ext cx="1020348"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r>
              <a:rPr lang="en-US"/>
              <a:t>MA598 11/19/2020</a:t>
            </a:r>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129911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p:nvCxnSpPr>
        <p:spPr>
          <a:xfrm>
            <a:off x="11200667"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dt="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C6DAED2-C73D-2443-84E6-FD89A1066655}"/>
              </a:ext>
            </a:extLst>
          </p:cNvPr>
          <p:cNvSpPr>
            <a:spLocks noGrp="1"/>
          </p:cNvSpPr>
          <p:nvPr>
            <p:ph type="ctrTitle"/>
          </p:nvPr>
        </p:nvSpPr>
        <p:spPr>
          <a:xfrm>
            <a:off x="798021" y="1147156"/>
            <a:ext cx="10415851" cy="1523494"/>
          </a:xfrm>
        </p:spPr>
        <p:txBody>
          <a:bodyPr/>
          <a:lstStyle/>
          <a:p>
            <a:r>
              <a:rPr lang="en-US" dirty="0"/>
              <a:t>FITRE: Fisher Informed Trust-region Method for Training Policy Networks </a:t>
            </a:r>
          </a:p>
        </p:txBody>
      </p:sp>
      <p:sp>
        <p:nvSpPr>
          <p:cNvPr id="5" name="Slide Number">
            <a:extLst>
              <a:ext uri="{FF2B5EF4-FFF2-40B4-BE49-F238E27FC236}">
                <a16:creationId xmlns:a16="http://schemas.microsoft.com/office/drawing/2014/main" id="{BC6C36F4-D49A-904E-968D-C3A9784ABFE4}"/>
              </a:ext>
            </a:extLst>
          </p:cNvPr>
          <p:cNvSpPr>
            <a:spLocks noGrp="1"/>
          </p:cNvSpPr>
          <p:nvPr>
            <p:ph type="sldNum" sz="quarter" idx="12"/>
          </p:nvPr>
        </p:nvSpPr>
        <p:spPr>
          <a:xfrm>
            <a:off x="11213873" y="6181281"/>
            <a:ext cx="487680" cy="365760"/>
          </a:xfrm>
        </p:spPr>
        <p:txBody>
          <a:bodyPr/>
          <a:lstStyle/>
          <a:p>
            <a:fld id="{8A7A6979-0714-4377-B894-6BE4C2D6E202}" type="slidenum">
              <a:rPr lang="en-US" smtClean="0"/>
              <a:pPr/>
              <a:t>1</a:t>
            </a:fld>
            <a:endParaRPr lang="en-US" dirty="0"/>
          </a:p>
        </p:txBody>
      </p:sp>
      <p:pic>
        <p:nvPicPr>
          <p:cNvPr id="8" name="Picture 7">
            <a:extLst>
              <a:ext uri="{FF2B5EF4-FFF2-40B4-BE49-F238E27FC236}">
                <a16:creationId xmlns:a16="http://schemas.microsoft.com/office/drawing/2014/main" id="{721FE749-BF17-6B49-A449-EB162F8AB6F5}"/>
              </a:ext>
            </a:extLst>
          </p:cNvPr>
          <p:cNvPicPr>
            <a:picLocks noChangeAspect="1"/>
          </p:cNvPicPr>
          <p:nvPr/>
        </p:nvPicPr>
        <p:blipFill>
          <a:blip r:embed="rId3"/>
          <a:stretch>
            <a:fillRect/>
          </a:stretch>
        </p:blipFill>
        <p:spPr>
          <a:xfrm>
            <a:off x="1071700" y="5983162"/>
            <a:ext cx="4318000" cy="457200"/>
          </a:xfrm>
          <a:prstGeom prst="rect">
            <a:avLst/>
          </a:prstGeom>
        </p:spPr>
      </p:pic>
      <p:sp>
        <p:nvSpPr>
          <p:cNvPr id="7" name="Subtitle 6">
            <a:extLst>
              <a:ext uri="{FF2B5EF4-FFF2-40B4-BE49-F238E27FC236}">
                <a16:creationId xmlns:a16="http://schemas.microsoft.com/office/drawing/2014/main" id="{CD8862C0-AD05-704A-8862-3A647809DAC9}"/>
              </a:ext>
            </a:extLst>
          </p:cNvPr>
          <p:cNvSpPr>
            <a:spLocks noGrp="1"/>
          </p:cNvSpPr>
          <p:nvPr>
            <p:ph type="subTitle" idx="1"/>
          </p:nvPr>
        </p:nvSpPr>
        <p:spPr/>
        <p:txBody>
          <a:bodyPr/>
          <a:lstStyle/>
          <a:p>
            <a:pPr algn="ctr"/>
            <a:r>
              <a:rPr lang="en-US" dirty="0"/>
              <a:t>Jan. 2021</a:t>
            </a:r>
          </a:p>
        </p:txBody>
      </p:sp>
    </p:spTree>
    <p:extLst>
      <p:ext uri="{BB962C8B-B14F-4D97-AF65-F5344CB8AC3E}">
        <p14:creationId xmlns:p14="http://schemas.microsoft.com/office/powerpoint/2010/main" val="2664743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E4AE3-8796-B344-B11D-4353718221F2}"/>
              </a:ext>
            </a:extLst>
          </p:cNvPr>
          <p:cNvSpPr>
            <a:spLocks noGrp="1"/>
          </p:cNvSpPr>
          <p:nvPr>
            <p:ph type="ctrTitle"/>
          </p:nvPr>
        </p:nvSpPr>
        <p:spPr/>
        <p:txBody>
          <a:bodyPr/>
          <a:lstStyle/>
          <a:p>
            <a:r>
              <a:rPr lang="en-US" i="0" dirty="0"/>
              <a:t>What is FITRE?</a:t>
            </a:r>
          </a:p>
        </p:txBody>
      </p:sp>
      <p:sp>
        <p:nvSpPr>
          <p:cNvPr id="3" name="Subtitle 2">
            <a:extLst>
              <a:ext uri="{FF2B5EF4-FFF2-40B4-BE49-F238E27FC236}">
                <a16:creationId xmlns:a16="http://schemas.microsoft.com/office/drawing/2014/main" id="{CFE6AA75-1DCA-2A44-BC28-9F61F454B559}"/>
              </a:ext>
            </a:extLst>
          </p:cNvPr>
          <p:cNvSpPr>
            <a:spLocks noGrp="1"/>
          </p:cNvSpPr>
          <p:nvPr>
            <p:ph type="subTitle" idx="1"/>
          </p:nvPr>
        </p:nvSpPr>
        <p:spPr>
          <a:xfrm>
            <a:off x="1043553" y="1126780"/>
            <a:ext cx="9779618" cy="738664"/>
          </a:xfrm>
        </p:spPr>
        <p:txBody>
          <a:bodyPr/>
          <a:lstStyle/>
          <a:p>
            <a:r>
              <a:rPr lang="en-US" sz="2400" dirty="0"/>
              <a:t>FITRE is a </a:t>
            </a:r>
            <a:r>
              <a:rPr lang="en-US" sz="2400" dirty="0">
                <a:solidFill>
                  <a:schemeClr val="bg1"/>
                </a:solidFill>
              </a:rPr>
              <a:t>high order </a:t>
            </a:r>
            <a:r>
              <a:rPr lang="en-US" sz="2400" dirty="0"/>
              <a:t>optimizer which can be used in</a:t>
            </a:r>
            <a:r>
              <a:rPr lang="zh-CN" altLang="en-US" sz="2400" dirty="0"/>
              <a:t> </a:t>
            </a:r>
            <a:r>
              <a:rPr lang="en-US" altLang="zh-CN" sz="2400" dirty="0"/>
              <a:t>training</a:t>
            </a:r>
            <a:r>
              <a:rPr lang="zh-CN" altLang="en-US" sz="2400" dirty="0"/>
              <a:t> </a:t>
            </a:r>
            <a:r>
              <a:rPr lang="en-US" altLang="zh-CN" sz="2400" dirty="0"/>
              <a:t>deep</a:t>
            </a:r>
            <a:r>
              <a:rPr lang="zh-CN" altLang="en-US" sz="2400" dirty="0"/>
              <a:t> </a:t>
            </a:r>
            <a:r>
              <a:rPr lang="en-US" altLang="zh-CN" sz="2400" dirty="0"/>
              <a:t>neural</a:t>
            </a:r>
            <a:r>
              <a:rPr lang="zh-CN" altLang="en-US" sz="2400" dirty="0"/>
              <a:t> </a:t>
            </a:r>
            <a:r>
              <a:rPr lang="en-US" altLang="zh-CN" sz="2400" dirty="0"/>
              <a:t>networks</a:t>
            </a:r>
            <a:endParaRPr lang="en-US" sz="2400" dirty="0"/>
          </a:p>
        </p:txBody>
      </p:sp>
      <p:sp>
        <p:nvSpPr>
          <p:cNvPr id="7" name="Slide Number Placeholder 6">
            <a:extLst>
              <a:ext uri="{FF2B5EF4-FFF2-40B4-BE49-F238E27FC236}">
                <a16:creationId xmlns:a16="http://schemas.microsoft.com/office/drawing/2014/main" id="{5312F861-A0A7-2044-858C-55D977A210A0}"/>
              </a:ext>
            </a:extLst>
          </p:cNvPr>
          <p:cNvSpPr>
            <a:spLocks noGrp="1"/>
          </p:cNvSpPr>
          <p:nvPr>
            <p:ph type="sldNum" sz="quarter" idx="4"/>
          </p:nvPr>
        </p:nvSpPr>
        <p:spPr/>
        <p:txBody>
          <a:bodyPr/>
          <a:lstStyle/>
          <a:p>
            <a:fld id="{8A7A6979-0714-4377-B894-6BE4C2D6E202}" type="slidenum">
              <a:rPr lang="en-US" smtClean="0"/>
              <a:pPr/>
              <a:t>2</a:t>
            </a:fld>
            <a:endParaRPr lang="en-US" dirty="0"/>
          </a:p>
        </p:txBody>
      </p:sp>
      <p:sp>
        <p:nvSpPr>
          <p:cNvPr id="44" name="Subtitle 2">
            <a:extLst>
              <a:ext uri="{FF2B5EF4-FFF2-40B4-BE49-F238E27FC236}">
                <a16:creationId xmlns:a16="http://schemas.microsoft.com/office/drawing/2014/main" id="{BEA74F9C-A9F0-C146-A51E-6965F1278538}"/>
              </a:ext>
            </a:extLst>
          </p:cNvPr>
          <p:cNvSpPr txBox="1">
            <a:spLocks/>
          </p:cNvSpPr>
          <p:nvPr/>
        </p:nvSpPr>
        <p:spPr>
          <a:xfrm>
            <a:off x="1043553" y="2155683"/>
            <a:ext cx="4627681" cy="167738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dirty="0"/>
              <a:t>Advantages of FITRE</a:t>
            </a:r>
          </a:p>
          <a:p>
            <a:pPr marL="342900" indent="-342900">
              <a:buFont typeface="Arial" panose="020B0604020202020204" pitchFamily="34" charset="0"/>
              <a:buChar char="•"/>
            </a:pPr>
            <a:r>
              <a:rPr lang="en-US" sz="2000" dirty="0"/>
              <a:t>Fewer tuning parameters</a:t>
            </a:r>
          </a:p>
          <a:p>
            <a:pPr marL="342900" indent="-342900">
              <a:buFont typeface="Arial" panose="020B0604020202020204" pitchFamily="34" charset="0"/>
              <a:buChar char="•"/>
            </a:pPr>
            <a:r>
              <a:rPr lang="en-US" sz="2000" dirty="0"/>
              <a:t>Fewer steps to reach higher reward</a:t>
            </a:r>
          </a:p>
          <a:p>
            <a:pPr marL="342900" indent="-342900">
              <a:buFont typeface="Arial" panose="020B0604020202020204" pitchFamily="34" charset="0"/>
              <a:buChar char="•"/>
            </a:pPr>
            <a:r>
              <a:rPr lang="en-US" sz="2000" dirty="0"/>
              <a:t>Scalable to large problem</a:t>
            </a:r>
          </a:p>
        </p:txBody>
      </p:sp>
      <p:sp>
        <p:nvSpPr>
          <p:cNvPr id="8" name="Subtitle 2">
            <a:extLst>
              <a:ext uri="{FF2B5EF4-FFF2-40B4-BE49-F238E27FC236}">
                <a16:creationId xmlns:a16="http://schemas.microsoft.com/office/drawing/2014/main" id="{0C4FAA97-8A6A-4A43-A534-FDDE84C9912C}"/>
              </a:ext>
            </a:extLst>
          </p:cNvPr>
          <p:cNvSpPr txBox="1">
            <a:spLocks/>
          </p:cNvSpPr>
          <p:nvPr/>
        </p:nvSpPr>
        <p:spPr>
          <a:xfrm>
            <a:off x="5933362" y="2155683"/>
            <a:ext cx="5816401" cy="154914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dirty="0"/>
              <a:t>How does FITRE achieve these?</a:t>
            </a:r>
          </a:p>
          <a:p>
            <a:pPr marL="342900" indent="-342900">
              <a:buFont typeface="Arial" panose="020B0604020202020204" pitchFamily="34" charset="0"/>
              <a:buChar char="•"/>
            </a:pPr>
            <a:r>
              <a:rPr lang="en-US" sz="2000" dirty="0"/>
              <a:t>Use </a:t>
            </a:r>
            <a:r>
              <a:rPr lang="en-US" sz="2000" dirty="0">
                <a:solidFill>
                  <a:schemeClr val="bg1"/>
                </a:solidFill>
              </a:rPr>
              <a:t>natural gradient </a:t>
            </a:r>
            <a:r>
              <a:rPr lang="en-US" sz="2000" dirty="0"/>
              <a:t>to decide update direction</a:t>
            </a:r>
          </a:p>
          <a:p>
            <a:pPr marL="342900" indent="-342900">
              <a:buFont typeface="Arial" panose="020B0604020202020204" pitchFamily="34" charset="0"/>
              <a:buChar char="•"/>
            </a:pPr>
            <a:r>
              <a:rPr lang="en-US" sz="2000" dirty="0"/>
              <a:t>Use </a:t>
            </a:r>
            <a:r>
              <a:rPr lang="en-US" sz="2000" dirty="0">
                <a:solidFill>
                  <a:schemeClr val="bg1"/>
                </a:solidFill>
              </a:rPr>
              <a:t>trust</a:t>
            </a:r>
            <a:r>
              <a:rPr lang="en-US" altLang="zh-CN" sz="2000" dirty="0">
                <a:solidFill>
                  <a:schemeClr val="bg1"/>
                </a:solidFill>
              </a:rPr>
              <a:t>-</a:t>
            </a:r>
            <a:r>
              <a:rPr lang="en-US" sz="2000" dirty="0">
                <a:solidFill>
                  <a:schemeClr val="bg1"/>
                </a:solidFill>
              </a:rPr>
              <a:t>region method </a:t>
            </a:r>
            <a:r>
              <a:rPr lang="en-US" sz="2000" dirty="0"/>
              <a:t>to decide update step</a:t>
            </a:r>
            <a:r>
              <a:rPr lang="zh-CN" altLang="en-US" sz="2000" dirty="0"/>
              <a:t> </a:t>
            </a:r>
            <a:r>
              <a:rPr lang="en-US" sz="2000" dirty="0"/>
              <a:t>size</a:t>
            </a:r>
          </a:p>
        </p:txBody>
      </p:sp>
      <p:sp>
        <p:nvSpPr>
          <p:cNvPr id="9" name="Subtitle 2">
            <a:extLst>
              <a:ext uri="{FF2B5EF4-FFF2-40B4-BE49-F238E27FC236}">
                <a16:creationId xmlns:a16="http://schemas.microsoft.com/office/drawing/2014/main" id="{D641EE00-3C3A-5E44-B010-E0849F348FE2}"/>
              </a:ext>
            </a:extLst>
          </p:cNvPr>
          <p:cNvSpPr txBox="1">
            <a:spLocks/>
          </p:cNvSpPr>
          <p:nvPr/>
        </p:nvSpPr>
        <p:spPr>
          <a:xfrm>
            <a:off x="1043553" y="4232602"/>
            <a:ext cx="8499458" cy="167738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dirty="0"/>
              <a:t>Modifications </a:t>
            </a:r>
            <a:r>
              <a:rPr lang="en-US" altLang="zh-CN" sz="2400" dirty="0"/>
              <a:t>made</a:t>
            </a:r>
            <a:r>
              <a:rPr lang="zh-CN" altLang="en-US" sz="2400" dirty="0"/>
              <a:t> </a:t>
            </a:r>
            <a:r>
              <a:rPr lang="en-US" sz="2400" dirty="0"/>
              <a:t>to apply FITRE on reinforcement learning</a:t>
            </a:r>
          </a:p>
          <a:p>
            <a:pPr marL="342900" indent="-342900">
              <a:buFont typeface="Arial" panose="020B0604020202020204" pitchFamily="34" charset="0"/>
              <a:buChar char="•"/>
            </a:pPr>
            <a:r>
              <a:rPr lang="en-US" sz="2000" dirty="0"/>
              <a:t>Original FITRE algorithm is designed for supervised learning</a:t>
            </a:r>
          </a:p>
          <a:p>
            <a:pPr marL="342900" indent="-342900">
              <a:buFont typeface="Arial" panose="020B0604020202020204" pitchFamily="34" charset="0"/>
              <a:buChar char="•"/>
            </a:pPr>
            <a:r>
              <a:rPr lang="en-US" sz="2000" dirty="0"/>
              <a:t>We modified the algorithm to support reinforcement learning</a:t>
            </a:r>
          </a:p>
          <a:p>
            <a:pPr marL="342900" indent="-342900">
              <a:buFont typeface="Arial" panose="020B0604020202020204" pitchFamily="34" charset="0"/>
              <a:buChar char="•"/>
            </a:pPr>
            <a:r>
              <a:rPr lang="en-US" sz="2000" dirty="0"/>
              <a:t>FITRE now supports both continuous and discrete models</a:t>
            </a:r>
          </a:p>
        </p:txBody>
      </p:sp>
    </p:spTree>
    <p:custDataLst>
      <p:tags r:id="rId1"/>
    </p:custDataLst>
    <p:extLst>
      <p:ext uri="{BB962C8B-B14F-4D97-AF65-F5344CB8AC3E}">
        <p14:creationId xmlns:p14="http://schemas.microsoft.com/office/powerpoint/2010/main" val="2410439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FC311F2-62E8-C944-9DBC-71D47E54F130}"/>
              </a:ext>
            </a:extLst>
          </p:cNvPr>
          <p:cNvPicPr>
            <a:picLocks noChangeAspect="1"/>
          </p:cNvPicPr>
          <p:nvPr/>
        </p:nvPicPr>
        <p:blipFill>
          <a:blip r:embed="rId4"/>
          <a:stretch>
            <a:fillRect/>
          </a:stretch>
        </p:blipFill>
        <p:spPr>
          <a:xfrm>
            <a:off x="7522404" y="3288431"/>
            <a:ext cx="4035129" cy="3362608"/>
          </a:xfrm>
          <a:prstGeom prst="rect">
            <a:avLst/>
          </a:prstGeom>
        </p:spPr>
      </p:pic>
      <p:sp>
        <p:nvSpPr>
          <p:cNvPr id="2" name="Title 1">
            <a:extLst>
              <a:ext uri="{FF2B5EF4-FFF2-40B4-BE49-F238E27FC236}">
                <a16:creationId xmlns:a16="http://schemas.microsoft.com/office/drawing/2014/main" id="{3B7E4AE3-8796-B344-B11D-4353718221F2}"/>
              </a:ext>
            </a:extLst>
          </p:cNvPr>
          <p:cNvSpPr>
            <a:spLocks noGrp="1"/>
          </p:cNvSpPr>
          <p:nvPr>
            <p:ph type="ctrTitle"/>
          </p:nvPr>
        </p:nvSpPr>
        <p:spPr/>
        <p:txBody>
          <a:bodyPr/>
          <a:lstStyle/>
          <a:p>
            <a:r>
              <a:rPr lang="en-US" i="0" dirty="0"/>
              <a:t>Comparison and demo on F16</a:t>
            </a:r>
          </a:p>
        </p:txBody>
      </p:sp>
      <p:sp>
        <p:nvSpPr>
          <p:cNvPr id="7" name="Slide Number Placeholder 6">
            <a:extLst>
              <a:ext uri="{FF2B5EF4-FFF2-40B4-BE49-F238E27FC236}">
                <a16:creationId xmlns:a16="http://schemas.microsoft.com/office/drawing/2014/main" id="{5312F861-A0A7-2044-858C-55D977A210A0}"/>
              </a:ext>
            </a:extLst>
          </p:cNvPr>
          <p:cNvSpPr>
            <a:spLocks noGrp="1"/>
          </p:cNvSpPr>
          <p:nvPr>
            <p:ph type="sldNum" sz="quarter" idx="4"/>
          </p:nvPr>
        </p:nvSpPr>
        <p:spPr/>
        <p:txBody>
          <a:bodyPr/>
          <a:lstStyle/>
          <a:p>
            <a:fld id="{8A7A6979-0714-4377-B894-6BE4C2D6E202}" type="slidenum">
              <a:rPr lang="en-US" smtClean="0"/>
              <a:pPr/>
              <a:t>3</a:t>
            </a:fld>
            <a:endParaRPr lang="en-US" dirty="0"/>
          </a:p>
        </p:txBody>
      </p:sp>
      <p:pic>
        <p:nvPicPr>
          <p:cNvPr id="9" name="Picture 8" descr="Chart, line chart&#10;&#10;Description automatically generated">
            <a:extLst>
              <a:ext uri="{FF2B5EF4-FFF2-40B4-BE49-F238E27FC236}">
                <a16:creationId xmlns:a16="http://schemas.microsoft.com/office/drawing/2014/main" id="{1AC65B37-48C6-2748-BF3E-97CD903477A3}"/>
              </a:ext>
            </a:extLst>
          </p:cNvPr>
          <p:cNvPicPr>
            <a:picLocks noChangeAspect="1"/>
          </p:cNvPicPr>
          <p:nvPr/>
        </p:nvPicPr>
        <p:blipFill>
          <a:blip r:embed="rId5"/>
          <a:stretch>
            <a:fillRect/>
          </a:stretch>
        </p:blipFill>
        <p:spPr>
          <a:xfrm>
            <a:off x="375330" y="1441203"/>
            <a:ext cx="3482638" cy="2280544"/>
          </a:xfrm>
          <a:prstGeom prst="rect">
            <a:avLst/>
          </a:prstGeom>
        </p:spPr>
      </p:pic>
      <p:pic>
        <p:nvPicPr>
          <p:cNvPr id="10" name="Picture 9" descr="Chart, line chart&#10;&#10;Description automatically generated">
            <a:extLst>
              <a:ext uri="{FF2B5EF4-FFF2-40B4-BE49-F238E27FC236}">
                <a16:creationId xmlns:a16="http://schemas.microsoft.com/office/drawing/2014/main" id="{3506064E-E5AF-5844-804A-5D35674190BE}"/>
              </a:ext>
            </a:extLst>
          </p:cNvPr>
          <p:cNvPicPr>
            <a:picLocks noChangeAspect="1"/>
          </p:cNvPicPr>
          <p:nvPr/>
        </p:nvPicPr>
        <p:blipFill>
          <a:blip r:embed="rId6"/>
          <a:stretch>
            <a:fillRect/>
          </a:stretch>
        </p:blipFill>
        <p:spPr>
          <a:xfrm>
            <a:off x="375330" y="4115706"/>
            <a:ext cx="3333791" cy="2278440"/>
          </a:xfrm>
          <a:prstGeom prst="rect">
            <a:avLst/>
          </a:prstGeom>
        </p:spPr>
      </p:pic>
      <p:sp>
        <p:nvSpPr>
          <p:cNvPr id="12" name="Subtitle 2">
            <a:extLst>
              <a:ext uri="{FF2B5EF4-FFF2-40B4-BE49-F238E27FC236}">
                <a16:creationId xmlns:a16="http://schemas.microsoft.com/office/drawing/2014/main" id="{3A0AF601-8083-E14C-BBD9-2D668D9384DB}"/>
              </a:ext>
            </a:extLst>
          </p:cNvPr>
          <p:cNvSpPr>
            <a:spLocks noGrp="1"/>
          </p:cNvSpPr>
          <p:nvPr>
            <p:ph type="subTitle" idx="1"/>
          </p:nvPr>
        </p:nvSpPr>
        <p:spPr>
          <a:xfrm>
            <a:off x="1544207" y="1198600"/>
            <a:ext cx="1478525" cy="743793"/>
          </a:xfrm>
        </p:spPr>
        <p:txBody>
          <a:bodyPr/>
          <a:lstStyle/>
          <a:p>
            <a:r>
              <a:rPr lang="en-US" sz="1800" dirty="0"/>
              <a:t>FITRE plot</a:t>
            </a:r>
          </a:p>
          <a:p>
            <a:endParaRPr lang="en-US" dirty="0"/>
          </a:p>
        </p:txBody>
      </p:sp>
      <p:sp>
        <p:nvSpPr>
          <p:cNvPr id="13" name="Subtitle 2">
            <a:extLst>
              <a:ext uri="{FF2B5EF4-FFF2-40B4-BE49-F238E27FC236}">
                <a16:creationId xmlns:a16="http://schemas.microsoft.com/office/drawing/2014/main" id="{EBEAF776-93DC-854A-A9AD-5EAB8CD8DF20}"/>
              </a:ext>
            </a:extLst>
          </p:cNvPr>
          <p:cNvSpPr txBox="1">
            <a:spLocks/>
          </p:cNvSpPr>
          <p:nvPr/>
        </p:nvSpPr>
        <p:spPr>
          <a:xfrm>
            <a:off x="1133680" y="3835931"/>
            <a:ext cx="2299577" cy="74379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dirty="0"/>
              <a:t>Compare to PPO</a:t>
            </a:r>
          </a:p>
          <a:p>
            <a:endParaRPr lang="en-US" dirty="0"/>
          </a:p>
        </p:txBody>
      </p:sp>
      <p:pic>
        <p:nvPicPr>
          <p:cNvPr id="15" name="Picture 14" descr="Chart, line chart&#10;&#10;Description automatically generated">
            <a:extLst>
              <a:ext uri="{FF2B5EF4-FFF2-40B4-BE49-F238E27FC236}">
                <a16:creationId xmlns:a16="http://schemas.microsoft.com/office/drawing/2014/main" id="{93865C66-F17D-F441-AE9A-F1DE4E42FAFA}"/>
              </a:ext>
            </a:extLst>
          </p:cNvPr>
          <p:cNvPicPr>
            <a:picLocks noChangeAspect="1"/>
          </p:cNvPicPr>
          <p:nvPr/>
        </p:nvPicPr>
        <p:blipFill>
          <a:blip r:embed="rId7"/>
          <a:stretch>
            <a:fillRect/>
          </a:stretch>
        </p:blipFill>
        <p:spPr>
          <a:xfrm>
            <a:off x="3881798" y="1395063"/>
            <a:ext cx="3557818" cy="2405394"/>
          </a:xfrm>
          <a:prstGeom prst="rect">
            <a:avLst/>
          </a:prstGeom>
        </p:spPr>
      </p:pic>
      <p:sp>
        <p:nvSpPr>
          <p:cNvPr id="16" name="Subtitle 2">
            <a:extLst>
              <a:ext uri="{FF2B5EF4-FFF2-40B4-BE49-F238E27FC236}">
                <a16:creationId xmlns:a16="http://schemas.microsoft.com/office/drawing/2014/main" id="{9B4672AF-8050-B84F-A6B6-EFD5C615005C}"/>
              </a:ext>
            </a:extLst>
          </p:cNvPr>
          <p:cNvSpPr txBox="1">
            <a:spLocks/>
          </p:cNvSpPr>
          <p:nvPr/>
        </p:nvSpPr>
        <p:spPr>
          <a:xfrm>
            <a:off x="4205395" y="1256563"/>
            <a:ext cx="3781210"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dirty="0"/>
              <a:t>Top 5 plot of different methods</a:t>
            </a:r>
          </a:p>
        </p:txBody>
      </p:sp>
      <p:sp>
        <p:nvSpPr>
          <p:cNvPr id="18" name="Subtitle 2">
            <a:extLst>
              <a:ext uri="{FF2B5EF4-FFF2-40B4-BE49-F238E27FC236}">
                <a16:creationId xmlns:a16="http://schemas.microsoft.com/office/drawing/2014/main" id="{ECECB4DE-5A5D-CD41-B059-B7AD68C01588}"/>
              </a:ext>
            </a:extLst>
          </p:cNvPr>
          <p:cNvSpPr txBox="1">
            <a:spLocks/>
          </p:cNvSpPr>
          <p:nvPr/>
        </p:nvSpPr>
        <p:spPr>
          <a:xfrm>
            <a:off x="4341210" y="4475420"/>
            <a:ext cx="3333792" cy="148245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800" dirty="0"/>
              <a:t>Conclusion:</a:t>
            </a:r>
            <a:endParaRPr lang="en-US" sz="2000" dirty="0"/>
          </a:p>
          <a:p>
            <a:r>
              <a:rPr lang="en-US" sz="2000" dirty="0"/>
              <a:t>FITRE achieved </a:t>
            </a:r>
            <a:r>
              <a:rPr lang="en-US" sz="2000" dirty="0">
                <a:solidFill>
                  <a:schemeClr val="bg1"/>
                </a:solidFill>
              </a:rPr>
              <a:t>highest reward </a:t>
            </a:r>
            <a:r>
              <a:rPr lang="en-US" sz="2000" dirty="0"/>
              <a:t>using </a:t>
            </a:r>
            <a:r>
              <a:rPr lang="en-US" sz="2000" dirty="0">
                <a:solidFill>
                  <a:schemeClr val="bg1"/>
                </a:solidFill>
              </a:rPr>
              <a:t>fewest iterations</a:t>
            </a:r>
            <a:r>
              <a:rPr lang="en-US" sz="2000" dirty="0"/>
              <a:t> </a:t>
            </a:r>
            <a:endParaRPr lang="en-US" sz="1800" dirty="0"/>
          </a:p>
        </p:txBody>
      </p:sp>
      <p:sp>
        <p:nvSpPr>
          <p:cNvPr id="20" name="TextBox 19">
            <a:extLst>
              <a:ext uri="{FF2B5EF4-FFF2-40B4-BE49-F238E27FC236}">
                <a16:creationId xmlns:a16="http://schemas.microsoft.com/office/drawing/2014/main" id="{ADEB699C-281C-8449-8401-79EDAB4DDCDB}"/>
              </a:ext>
            </a:extLst>
          </p:cNvPr>
          <p:cNvSpPr txBox="1"/>
          <p:nvPr/>
        </p:nvSpPr>
        <p:spPr>
          <a:xfrm>
            <a:off x="7942976" y="1367724"/>
            <a:ext cx="3482024" cy="1508105"/>
          </a:xfrm>
          <a:prstGeom prst="rect">
            <a:avLst/>
          </a:prstGeom>
          <a:noFill/>
        </p:spPr>
        <p:txBody>
          <a:bodyPr wrap="square" rtlCol="0">
            <a:spAutoFit/>
          </a:bodyPr>
          <a:lstStyle/>
          <a:p>
            <a:r>
              <a:rPr lang="en-US" sz="2800" b="1" dirty="0">
                <a:solidFill>
                  <a:schemeClr val="accent2"/>
                </a:solidFill>
                <a:latin typeface="Acumin Pro SemiCondensed" panose="020B0506020202020204" pitchFamily="34" charset="77"/>
              </a:rPr>
              <a:t>Simulation</a:t>
            </a:r>
            <a:endParaRPr lang="en-US" sz="2000" b="1" dirty="0">
              <a:solidFill>
                <a:schemeClr val="accent2"/>
              </a:solidFill>
              <a:latin typeface="Acumin Pro SemiCondensed" panose="020B0506020202020204" pitchFamily="34" charset="77"/>
            </a:endParaRPr>
          </a:p>
          <a:p>
            <a:r>
              <a:rPr lang="en-US" sz="1600" b="1" dirty="0">
                <a:solidFill>
                  <a:schemeClr val="accent2"/>
                </a:solidFill>
                <a:latin typeface="Acumin Pro SemiCondensed" panose="020B0506020202020204" pitchFamily="34" charset="77"/>
              </a:rPr>
              <a:t>The following is a 15 seconds simulation of the F16 model. The plane is controlled by a neural network trained by FITRE. </a:t>
            </a:r>
          </a:p>
        </p:txBody>
      </p:sp>
    </p:spTree>
    <p:custDataLst>
      <p:tags r:id="rId1"/>
    </p:custDataLst>
    <p:extLst>
      <p:ext uri="{BB962C8B-B14F-4D97-AF65-F5344CB8AC3E}">
        <p14:creationId xmlns:p14="http://schemas.microsoft.com/office/powerpoint/2010/main" val="361908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F56E6-7EB2-F443-BFA5-E6260FC5E0AA}"/>
              </a:ext>
            </a:extLst>
          </p:cNvPr>
          <p:cNvSpPr>
            <a:spLocks noGrp="1"/>
          </p:cNvSpPr>
          <p:nvPr>
            <p:ph type="ctrTitle"/>
          </p:nvPr>
        </p:nvSpPr>
        <p:spPr/>
        <p:txBody>
          <a:bodyPr/>
          <a:lstStyle/>
          <a:p>
            <a:r>
              <a:rPr lang="en-US" i="0" dirty="0"/>
              <a:t>Thank you</a:t>
            </a:r>
          </a:p>
        </p:txBody>
      </p:sp>
      <p:sp>
        <p:nvSpPr>
          <p:cNvPr id="3" name="Text Placeholder 2">
            <a:extLst>
              <a:ext uri="{FF2B5EF4-FFF2-40B4-BE49-F238E27FC236}">
                <a16:creationId xmlns:a16="http://schemas.microsoft.com/office/drawing/2014/main" id="{733828B7-B830-A74E-A833-57D18D1C8FD1}"/>
              </a:ext>
            </a:extLst>
          </p:cNvPr>
          <p:cNvSpPr>
            <a:spLocks noGrp="1"/>
          </p:cNvSpPr>
          <p:nvPr>
            <p:ph type="body" sz="quarter" idx="14"/>
          </p:nvPr>
        </p:nvSpPr>
        <p:spPr/>
        <p:txBody>
          <a:bodyPr/>
          <a:lstStyle/>
          <a:p>
            <a:r>
              <a:rPr lang="en-US" dirty="0"/>
              <a:t>Q &amp; A</a:t>
            </a:r>
          </a:p>
        </p:txBody>
      </p:sp>
      <p:sp>
        <p:nvSpPr>
          <p:cNvPr id="5" name="Slide Number Placeholder 4">
            <a:extLst>
              <a:ext uri="{FF2B5EF4-FFF2-40B4-BE49-F238E27FC236}">
                <a16:creationId xmlns:a16="http://schemas.microsoft.com/office/drawing/2014/main" id="{ECE44778-F7B8-A745-A88C-E1DD234C4415}"/>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33948171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7.4"/>
</p:tagLst>
</file>

<file path=ppt/tags/tag2.xml><?xml version="1.0" encoding="utf-8"?>
<p:tagLst xmlns:a="http://schemas.openxmlformats.org/drawingml/2006/main" xmlns:r="http://schemas.openxmlformats.org/officeDocument/2006/relationships" xmlns:p="http://schemas.openxmlformats.org/presentationml/2006/main">
  <p:tag name="TIMING" val="|17.4"/>
</p:tagLst>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rdueCS_gold" id="{8ABF14F6-EBED-794B-BEAE-594EB6CCB419}" vid="{1A1BD1C4-93BF-CA40-9733-76D19F9C77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Purdue1</Template>
  <TotalTime>1974</TotalTime>
  <Words>210</Words>
  <Application>Microsoft Macintosh PowerPoint</Application>
  <PresentationFormat>Widescreen</PresentationFormat>
  <Paragraphs>34</Paragraphs>
  <Slides>4</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vt:i4>
      </vt:variant>
    </vt:vector>
  </HeadingPairs>
  <TitlesOfParts>
    <vt:vector size="16" baseType="lpstr">
      <vt:lpstr>Calibri</vt:lpstr>
      <vt:lpstr>Acumin Pro ExtraCondensed</vt:lpstr>
      <vt:lpstr>Acumin Pro Medium</vt:lpstr>
      <vt:lpstr>Wingdings</vt:lpstr>
      <vt:lpstr>Acumin Pro</vt:lpstr>
      <vt:lpstr>Arial</vt:lpstr>
      <vt:lpstr>Acumin Pro Semibold</vt:lpstr>
      <vt:lpstr>Acumin Pro ExtraCondensed Smbd</vt:lpstr>
      <vt:lpstr>United Sans Cd Md</vt:lpstr>
      <vt:lpstr>Acumin Pro SemiCondensed</vt:lpstr>
      <vt:lpstr>United Sans Reg Medium</vt:lpstr>
      <vt:lpstr>Purdue1</vt:lpstr>
      <vt:lpstr>FITRE: Fisher Informed Trust-region Method for Training Policy Networks </vt:lpstr>
      <vt:lpstr>What is FITRE?</vt:lpstr>
      <vt:lpstr>Comparison and demo on F16</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Xuankang Lin</dc:creator>
  <cp:lastModifiedBy>Yuan, Bing</cp:lastModifiedBy>
  <cp:revision>313</cp:revision>
  <dcterms:created xsi:type="dcterms:W3CDTF">2020-09-12T19:18:58Z</dcterms:created>
  <dcterms:modified xsi:type="dcterms:W3CDTF">2021-01-15T07:09:07Z</dcterms:modified>
</cp:coreProperties>
</file>